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15"/>
  </p:notesMasterIdLst>
  <p:sldIdLst>
    <p:sldId id="256" r:id="rId3"/>
    <p:sldId id="257" r:id="rId4"/>
    <p:sldId id="266" r:id="rId5"/>
    <p:sldId id="258" r:id="rId6"/>
    <p:sldId id="260" r:id="rId7"/>
    <p:sldId id="269" r:id="rId8"/>
    <p:sldId id="270" r:id="rId9"/>
    <p:sldId id="262" r:id="rId10"/>
    <p:sldId id="263" r:id="rId11"/>
    <p:sldId id="264" r:id="rId12"/>
    <p:sldId id="265" r:id="rId13"/>
    <p:sldId id="267" r:id="rId14"/>
  </p:sldIdLst>
  <p:sldSz cx="9144000" cy="5143500" type="screen16x9"/>
  <p:notesSz cx="6858000" cy="9144000"/>
  <p:embeddedFontLst>
    <p:embeddedFont>
      <p:font typeface="Average" panose="020B0604020202020204" charset="0"/>
      <p:regular r:id="rId16"/>
    </p:embeddedFont>
    <p:embeddedFont>
      <p:font typeface="Footlight MT Light" panose="0204060206030A020304" pitchFamily="18" charset="0"/>
      <p:regular r:id="rId17"/>
    </p:embeddedFont>
    <p:embeddedFont>
      <p:font typeface="Oswald" panose="00000500000000000000" pitchFamily="2"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E8C"/>
    <a:srgbClr val="EFBC23"/>
    <a:srgbClr val="8F5012"/>
    <a:srgbClr val="8A5A26"/>
    <a:srgbClr val="37474F"/>
    <a:srgbClr val="A8E02C"/>
    <a:srgbClr val="50F000"/>
    <a:srgbClr val="769F50"/>
    <a:srgbClr val="7383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DACA35-2854-416A-A806-DFB1EAB4732F}">
  <a:tblStyle styleId="{8CDACA35-2854-416A-A806-DFB1EAB473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5" autoAdjust="0"/>
    <p:restoredTop sz="90432" autoAdjust="0"/>
  </p:normalViewPr>
  <p:slideViewPr>
    <p:cSldViewPr snapToGrid="0">
      <p:cViewPr varScale="1">
        <p:scale>
          <a:sx n="90" d="100"/>
          <a:sy n="90" d="100"/>
        </p:scale>
        <p:origin x="108" y="78"/>
      </p:cViewPr>
      <p:guideLst>
        <p:guide orient="horz" pos="1620"/>
        <p:guide pos="2880"/>
      </p:guideLst>
    </p:cSldViewPr>
  </p:slideViewPr>
  <p:notesTextViewPr>
    <p:cViewPr>
      <p:scale>
        <a:sx n="1" d="1"/>
        <a:sy n="1" d="1"/>
      </p:scale>
      <p:origin x="0" y="0"/>
    </p:cViewPr>
  </p:notesTextViewPr>
  <p:notesViewPr>
    <p:cSldViewPr snapToGrid="0">
      <p:cViewPr varScale="1">
        <p:scale>
          <a:sx n="59" d="100"/>
          <a:sy n="59" d="100"/>
        </p:scale>
        <p:origin x="279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6f980f9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c6f980f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6f980f9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6f980f9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6f980f9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73838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65E76307-1A5A-07E3-2D63-9C8E2F539F3C}"/>
              </a:ext>
            </a:extLst>
          </p:cNvPr>
          <p:cNvPicPr>
            <a:picLocks noChangeAspect="1"/>
          </p:cNvPicPr>
          <p:nvPr userDrawn="1"/>
        </p:nvPicPr>
        <p:blipFill rotWithShape="1">
          <a:blip r:embed="rId2"/>
          <a:srcRect t="15410" b="20615"/>
          <a:stretch/>
        </p:blipFill>
        <p:spPr>
          <a:xfrm>
            <a:off x="3784154" y="-1"/>
            <a:ext cx="5359846" cy="5143501"/>
          </a:xfrm>
          <a:prstGeom prst="rect">
            <a:avLst/>
          </a:prstGeom>
        </p:spPr>
      </p:pic>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pic>
        <p:nvPicPr>
          <p:cNvPr id="3" name="Picture 2">
            <a:extLst>
              <a:ext uri="{FF2B5EF4-FFF2-40B4-BE49-F238E27FC236}">
                <a16:creationId xmlns:a16="http://schemas.microsoft.com/office/drawing/2014/main" id="{41019091-ACE4-1C9E-3197-0101FBEFF018}"/>
              </a:ext>
            </a:extLst>
          </p:cNvPr>
          <p:cNvPicPr>
            <a:picLocks noChangeAspect="1"/>
          </p:cNvPicPr>
          <p:nvPr userDrawn="1"/>
        </p:nvPicPr>
        <p:blipFill>
          <a:blip r:embed="rId2"/>
          <a:srcRect/>
          <a:stretch/>
        </p:blipFill>
        <p:spPr>
          <a:xfrm>
            <a:off x="5513496" y="5772149"/>
            <a:ext cx="50979277" cy="76468915"/>
          </a:xfrm>
          <a:prstGeom prst="rect">
            <a:avLst/>
          </a:prstGeom>
          <a:blipFill>
            <a:blip r:embed="rId3"/>
            <a:tile tx="0" ty="0" sx="100000" sy="100000" flip="none" algn="tl"/>
          </a:blipFill>
        </p:spPr>
      </p:pic>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75256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5467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95565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16286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53904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31108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28764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48820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3646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59963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3847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Ref idx="1001">
        <a:schemeClr val="bg1"/>
      </p:bgRef>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lum/>
          </a:blip>
          <a:srcRect/>
          <a:stretch>
            <a:fillRect t="-4000" b="-4000"/>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9057894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microsoft.com/office/2007/relationships/hdphoto" Target="../media/hdphoto2.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76009" y="2065295"/>
            <a:ext cx="4567492" cy="10129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Spain Energy Deficit</a:t>
            </a:r>
            <a:endParaRPr dirty="0"/>
          </a:p>
        </p:txBody>
      </p:sp>
      <p:sp>
        <p:nvSpPr>
          <p:cNvPr id="60" name="Google Shape;60;p13"/>
          <p:cNvSpPr txBox="1">
            <a:spLocks noGrp="1"/>
          </p:cNvSpPr>
          <p:nvPr>
            <p:ph type="subTitle" idx="1"/>
          </p:nvPr>
        </p:nvSpPr>
        <p:spPr>
          <a:xfrm>
            <a:off x="671250" y="3174876"/>
            <a:ext cx="4282646" cy="4350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00"/>
                </a:solidFill>
              </a:rPr>
              <a:t>Team ES5</a:t>
            </a:r>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Models for Shortfall Predictions</a:t>
            </a:r>
            <a:endParaRPr dirty="0"/>
          </a:p>
        </p:txBody>
      </p:sp>
      <p:grpSp>
        <p:nvGrpSpPr>
          <p:cNvPr id="149" name="Google Shape;149;p21"/>
          <p:cNvGrpSpPr/>
          <p:nvPr/>
        </p:nvGrpSpPr>
        <p:grpSpPr>
          <a:xfrm>
            <a:off x="424825" y="1253973"/>
            <a:ext cx="8294372" cy="799416"/>
            <a:chOff x="424813" y="1177875"/>
            <a:chExt cx="8294372" cy="849900"/>
          </a:xfrm>
        </p:grpSpPr>
        <p:sp>
          <p:nvSpPr>
            <p:cNvPr id="150" name="Google Shape;150;p21"/>
            <p:cNvSpPr/>
            <p:nvPr/>
          </p:nvSpPr>
          <p:spPr>
            <a:xfrm>
              <a:off x="2927684" y="1177875"/>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424813" y="117787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21"/>
          <p:cNvSpPr txBox="1">
            <a:spLocks noGrp="1"/>
          </p:cNvSpPr>
          <p:nvPr>
            <p:ph type="body" idx="4294967295"/>
          </p:nvPr>
        </p:nvSpPr>
        <p:spPr>
          <a:xfrm>
            <a:off x="539675" y="12542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Linear Regression</a:t>
            </a:r>
            <a:endParaRPr dirty="0">
              <a:solidFill>
                <a:schemeClr val="lt1"/>
              </a:solidFill>
            </a:endParaRPr>
          </a:p>
        </p:txBody>
      </p:sp>
      <p:sp>
        <p:nvSpPr>
          <p:cNvPr id="153" name="Google Shape;153;p21"/>
          <p:cNvSpPr txBox="1">
            <a:spLocks noGrp="1"/>
          </p:cNvSpPr>
          <p:nvPr>
            <p:ph type="body" idx="4294967295"/>
          </p:nvPr>
        </p:nvSpPr>
        <p:spPr>
          <a:xfrm>
            <a:off x="3480453" y="1254158"/>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154" name="Google Shape;154;p21"/>
          <p:cNvGrpSpPr/>
          <p:nvPr/>
        </p:nvGrpSpPr>
        <p:grpSpPr>
          <a:xfrm>
            <a:off x="424825" y="2127339"/>
            <a:ext cx="8294360" cy="799416"/>
            <a:chOff x="424813" y="2075689"/>
            <a:chExt cx="8294360" cy="849900"/>
          </a:xfrm>
        </p:grpSpPr>
        <p:sp>
          <p:nvSpPr>
            <p:cNvPr id="155" name="Google Shape;155;p21"/>
            <p:cNvSpPr/>
            <p:nvPr/>
          </p:nvSpPr>
          <p:spPr>
            <a:xfrm>
              <a:off x="2927672" y="2075689"/>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424813" y="207568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1"/>
          <p:cNvSpPr txBox="1">
            <a:spLocks noGrp="1"/>
          </p:cNvSpPr>
          <p:nvPr>
            <p:ph type="body" idx="4294967295"/>
          </p:nvPr>
        </p:nvSpPr>
        <p:spPr>
          <a:xfrm>
            <a:off x="539675" y="212745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Decision Trees</a:t>
            </a:r>
            <a:endParaRPr dirty="0">
              <a:solidFill>
                <a:schemeClr val="lt1"/>
              </a:solidFill>
            </a:endParaRPr>
          </a:p>
        </p:txBody>
      </p:sp>
      <p:sp>
        <p:nvSpPr>
          <p:cNvPr id="158" name="Google Shape;158;p21"/>
          <p:cNvSpPr txBox="1">
            <a:spLocks noGrp="1"/>
          </p:cNvSpPr>
          <p:nvPr>
            <p:ph type="body" idx="4294967295"/>
          </p:nvPr>
        </p:nvSpPr>
        <p:spPr>
          <a:xfrm>
            <a:off x="3480453" y="2127465"/>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Lorem ipsum dolor sit amet </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159" name="Google Shape;159;p21"/>
          <p:cNvGrpSpPr/>
          <p:nvPr/>
        </p:nvGrpSpPr>
        <p:grpSpPr>
          <a:xfrm>
            <a:off x="424825" y="3000705"/>
            <a:ext cx="8294360" cy="799447"/>
            <a:chOff x="424813" y="2974405"/>
            <a:chExt cx="8294360" cy="849933"/>
          </a:xfrm>
        </p:grpSpPr>
        <p:sp>
          <p:nvSpPr>
            <p:cNvPr id="160" name="Google Shape;160;p21"/>
            <p:cNvSpPr/>
            <p:nvPr/>
          </p:nvSpPr>
          <p:spPr>
            <a:xfrm>
              <a:off x="2927672" y="2974438"/>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424813" y="297440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1"/>
          <p:cNvSpPr txBox="1">
            <a:spLocks noGrp="1"/>
          </p:cNvSpPr>
          <p:nvPr>
            <p:ph type="body" idx="4294967295"/>
          </p:nvPr>
        </p:nvSpPr>
        <p:spPr>
          <a:xfrm>
            <a:off x="539675" y="3000775"/>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Random Forests</a:t>
            </a:r>
            <a:endParaRPr dirty="0">
              <a:solidFill>
                <a:schemeClr val="lt1"/>
              </a:solidFill>
            </a:endParaRPr>
          </a:p>
        </p:txBody>
      </p:sp>
      <p:sp>
        <p:nvSpPr>
          <p:cNvPr id="163" name="Google Shape;163;p21"/>
          <p:cNvSpPr txBox="1">
            <a:spLocks noGrp="1"/>
          </p:cNvSpPr>
          <p:nvPr>
            <p:ph type="body" idx="4294967295"/>
          </p:nvPr>
        </p:nvSpPr>
        <p:spPr>
          <a:xfrm>
            <a:off x="3480453" y="3004317"/>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164" name="Google Shape;164;p21"/>
          <p:cNvGrpSpPr/>
          <p:nvPr/>
        </p:nvGrpSpPr>
        <p:grpSpPr>
          <a:xfrm>
            <a:off x="424825" y="3874103"/>
            <a:ext cx="8294360" cy="799447"/>
            <a:chOff x="424813" y="3871259"/>
            <a:chExt cx="8294360" cy="849933"/>
          </a:xfrm>
        </p:grpSpPr>
        <p:sp>
          <p:nvSpPr>
            <p:cNvPr id="165" name="Google Shape;165;p21"/>
            <p:cNvSpPr/>
            <p:nvPr/>
          </p:nvSpPr>
          <p:spPr>
            <a:xfrm>
              <a:off x="2927672" y="3871292"/>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424813" y="387125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1"/>
          <p:cNvSpPr txBox="1">
            <a:spLocks noGrp="1"/>
          </p:cNvSpPr>
          <p:nvPr>
            <p:ph type="body" idx="4294967295"/>
          </p:nvPr>
        </p:nvSpPr>
        <p:spPr>
          <a:xfrm>
            <a:off x="539674" y="3874100"/>
            <a:ext cx="2571387"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Best Performing Model</a:t>
            </a:r>
            <a:endParaRPr dirty="0">
              <a:solidFill>
                <a:schemeClr val="lt1"/>
              </a:solidFill>
            </a:endParaRPr>
          </a:p>
        </p:txBody>
      </p:sp>
      <p:sp>
        <p:nvSpPr>
          <p:cNvPr id="168" name="Google Shape;168;p21"/>
          <p:cNvSpPr txBox="1">
            <a:spLocks noGrp="1"/>
          </p:cNvSpPr>
          <p:nvPr>
            <p:ph type="body" idx="4294967295"/>
          </p:nvPr>
        </p:nvSpPr>
        <p:spPr>
          <a:xfrm>
            <a:off x="3480453" y="3876311"/>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aphicFrame>
        <p:nvGraphicFramePr>
          <p:cNvPr id="173" name="Google Shape;173;p22"/>
          <p:cNvGraphicFramePr/>
          <p:nvPr/>
        </p:nvGraphicFramePr>
        <p:xfrm>
          <a:off x="484113" y="1215612"/>
          <a:ext cx="8035400" cy="3300410"/>
        </p:xfrm>
        <a:graphic>
          <a:graphicData uri="http://schemas.openxmlformats.org/drawingml/2006/table">
            <a:tbl>
              <a:tblPr>
                <a:noFill/>
                <a:tableStyleId>{8CDACA35-2854-416A-A806-DFB1EAB4732F}</a:tableStyleId>
              </a:tblPr>
              <a:tblGrid>
                <a:gridCol w="1004425">
                  <a:extLst>
                    <a:ext uri="{9D8B030D-6E8A-4147-A177-3AD203B41FA5}">
                      <a16:colId xmlns:a16="http://schemas.microsoft.com/office/drawing/2014/main" val="20000"/>
                    </a:ext>
                  </a:extLst>
                </a:gridCol>
                <a:gridCol w="1004425">
                  <a:extLst>
                    <a:ext uri="{9D8B030D-6E8A-4147-A177-3AD203B41FA5}">
                      <a16:colId xmlns:a16="http://schemas.microsoft.com/office/drawing/2014/main" val="20001"/>
                    </a:ext>
                  </a:extLst>
                </a:gridCol>
                <a:gridCol w="1004425">
                  <a:extLst>
                    <a:ext uri="{9D8B030D-6E8A-4147-A177-3AD203B41FA5}">
                      <a16:colId xmlns:a16="http://schemas.microsoft.com/office/drawing/2014/main" val="20002"/>
                    </a:ext>
                  </a:extLst>
                </a:gridCol>
                <a:gridCol w="1004425">
                  <a:extLst>
                    <a:ext uri="{9D8B030D-6E8A-4147-A177-3AD203B41FA5}">
                      <a16:colId xmlns:a16="http://schemas.microsoft.com/office/drawing/2014/main" val="20003"/>
                    </a:ext>
                  </a:extLst>
                </a:gridCol>
                <a:gridCol w="1004425">
                  <a:extLst>
                    <a:ext uri="{9D8B030D-6E8A-4147-A177-3AD203B41FA5}">
                      <a16:colId xmlns:a16="http://schemas.microsoft.com/office/drawing/2014/main" val="20004"/>
                    </a:ext>
                  </a:extLst>
                </a:gridCol>
                <a:gridCol w="1004425">
                  <a:extLst>
                    <a:ext uri="{9D8B030D-6E8A-4147-A177-3AD203B41FA5}">
                      <a16:colId xmlns:a16="http://schemas.microsoft.com/office/drawing/2014/main" val="20005"/>
                    </a:ext>
                  </a:extLst>
                </a:gridCol>
                <a:gridCol w="1004425">
                  <a:extLst>
                    <a:ext uri="{9D8B030D-6E8A-4147-A177-3AD203B41FA5}">
                      <a16:colId xmlns:a16="http://schemas.microsoft.com/office/drawing/2014/main" val="20006"/>
                    </a:ext>
                  </a:extLst>
                </a:gridCol>
                <a:gridCol w="1004425">
                  <a:extLst>
                    <a:ext uri="{9D8B030D-6E8A-4147-A177-3AD203B41FA5}">
                      <a16:colId xmlns:a16="http://schemas.microsoft.com/office/drawing/2014/main" val="20007"/>
                    </a:ext>
                  </a:extLst>
                </a:gridCol>
              </a:tblGrid>
              <a:tr h="369075">
                <a:tc>
                  <a:txBody>
                    <a:bodyPr/>
                    <a:lstStyle/>
                    <a:p>
                      <a:pPr marL="0" lvl="0" indent="0" algn="ctr" rtl="0">
                        <a:spcBef>
                          <a:spcPts val="0"/>
                        </a:spcBef>
                        <a:spcAft>
                          <a:spcPts val="0"/>
                        </a:spcAft>
                        <a:buNone/>
                      </a:pPr>
                      <a:r>
                        <a:rPr lang="en">
                          <a:solidFill>
                            <a:schemeClr val="lt1"/>
                          </a:solidFill>
                        </a:rPr>
                        <a:t>Jan</a:t>
                      </a:r>
                      <a:endParaRPr>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Feb</a:t>
                      </a:r>
                      <a:endParaRPr>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Mar</a:t>
                      </a:r>
                      <a:endParaRPr>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Apr</a:t>
                      </a:r>
                      <a:endParaRPr>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May</a:t>
                      </a:r>
                      <a:endParaRPr>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Jun</a:t>
                      </a:r>
                      <a:endParaRPr>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Jul</a:t>
                      </a:r>
                      <a:endParaRPr>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Jul</a:t>
                      </a:r>
                      <a:endParaRPr>
                        <a:solidFill>
                          <a:schemeClr val="lt1"/>
                        </a:solidFill>
                      </a:endParaRPr>
                    </a:p>
                  </a:txBody>
                  <a:tcPr marL="91425" marR="91425" marT="91425" marB="91425">
                    <a:lnL w="9525" cap="flat" cmpd="sng">
                      <a:solidFill>
                        <a:schemeClr val="lt2">
                          <a:alpha val="0"/>
                        </a:schemeClr>
                      </a:solidFill>
                      <a:prstDash val="dash"/>
                      <a:round/>
                      <a:headEnd type="none" w="sm" len="sm"/>
                      <a:tailEnd type="none" w="sm" len="sm"/>
                    </a:lnL>
                    <a:lnR w="9525" cap="flat" cmpd="sng">
                      <a:solidFill>
                        <a:schemeClr val="lt2">
                          <a:alpha val="0"/>
                        </a:schemeClr>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alpha val="0"/>
                        </a:schemeClr>
                      </a:solidFill>
                      <a:prstDash val="dash"/>
                      <a:round/>
                      <a:headEnd type="none" w="sm" len="sm"/>
                      <a:tailEnd type="none" w="sm" len="sm"/>
                    </a:lnB>
                    <a:solidFill>
                      <a:schemeClr val="dk1"/>
                    </a:solidFill>
                  </a:tcPr>
                </a:tc>
                <a:extLst>
                  <a:ext uri="{0D108BD9-81ED-4DB2-BD59-A6C34878D82A}">
                    <a16:rowId xmlns:a16="http://schemas.microsoft.com/office/drawing/2014/main" val="10000"/>
                  </a:ext>
                </a:extLst>
              </a:tr>
              <a:tr h="2904200">
                <a:tc>
                  <a:txBody>
                    <a:bodyPr/>
                    <a:lstStyle/>
                    <a:p>
                      <a:pPr marL="0" lvl="0" indent="0" algn="l" rtl="0">
                        <a:spcBef>
                          <a:spcPts val="0"/>
                        </a:spcBef>
                        <a:spcAft>
                          <a:spcPts val="0"/>
                        </a:spcAft>
                        <a:buNone/>
                      </a:pPr>
                      <a:endParaRPr sz="1400"/>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sz="1400"/>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sz="1400"/>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alpha val="0"/>
                        </a:schemeClr>
                      </a:solidFill>
                      <a:prstDash val="dash"/>
                      <a:round/>
                      <a:headEnd type="none" w="sm" len="sm"/>
                      <a:tailEnd type="none" w="sm" len="sm"/>
                    </a:lnT>
                    <a:lnB w="9525" cap="flat" cmpd="sng">
                      <a:solidFill>
                        <a:schemeClr val="lt2"/>
                      </a:solidFill>
                      <a:prstDash val="dash"/>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4" name="Google Shape;17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175" name="Google Shape;175;p22" descr="Timeline background shape"/>
          <p:cNvSpPr/>
          <p:nvPr/>
        </p:nvSpPr>
        <p:spPr>
          <a:xfrm>
            <a:off x="489153" y="1744400"/>
            <a:ext cx="2871900" cy="4575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a:spLocks noGrp="1"/>
          </p:cNvSpPr>
          <p:nvPr>
            <p:ph type="body" idx="4294967295"/>
          </p:nvPr>
        </p:nvSpPr>
        <p:spPr>
          <a:xfrm>
            <a:off x="565350" y="1744550"/>
            <a:ext cx="2568600" cy="4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Deployment</a:t>
            </a:r>
            <a:endParaRPr>
              <a:solidFill>
                <a:schemeClr val="lt1"/>
              </a:solidFill>
            </a:endParaRPr>
          </a:p>
        </p:txBody>
      </p:sp>
      <p:sp>
        <p:nvSpPr>
          <p:cNvPr id="177" name="Google Shape;177;p22" descr="Timeline background shape"/>
          <p:cNvSpPr/>
          <p:nvPr/>
        </p:nvSpPr>
        <p:spPr>
          <a:xfrm>
            <a:off x="3556750" y="1744400"/>
            <a:ext cx="4804200" cy="4575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txBox="1">
            <a:spLocks noGrp="1"/>
          </p:cNvSpPr>
          <p:nvPr>
            <p:ph type="body" idx="4294967295"/>
          </p:nvPr>
        </p:nvSpPr>
        <p:spPr>
          <a:xfrm>
            <a:off x="3632950" y="1736200"/>
            <a:ext cx="4474500" cy="4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In-production services</a:t>
            </a:r>
            <a:endParaRPr>
              <a:solidFill>
                <a:schemeClr val="lt1"/>
              </a:solidFill>
            </a:endParaRPr>
          </a:p>
        </p:txBody>
      </p:sp>
      <p:sp>
        <p:nvSpPr>
          <p:cNvPr id="179" name="Google Shape;179;p22"/>
          <p:cNvSpPr txBox="1">
            <a:spLocks noGrp="1"/>
          </p:cNvSpPr>
          <p:nvPr>
            <p:ph type="body" idx="4294967295"/>
          </p:nvPr>
        </p:nvSpPr>
        <p:spPr>
          <a:xfrm>
            <a:off x="2589450" y="2328350"/>
            <a:ext cx="2010300" cy="4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Global go-live</a:t>
            </a:r>
            <a:endParaRPr>
              <a:solidFill>
                <a:schemeClr val="dk1"/>
              </a:solidFill>
            </a:endParaRPr>
          </a:p>
        </p:txBody>
      </p:sp>
      <p:grpSp>
        <p:nvGrpSpPr>
          <p:cNvPr id="180" name="Google Shape;180;p22"/>
          <p:cNvGrpSpPr/>
          <p:nvPr/>
        </p:nvGrpSpPr>
        <p:grpSpPr>
          <a:xfrm>
            <a:off x="4497078" y="2920213"/>
            <a:ext cx="3432244" cy="441657"/>
            <a:chOff x="6448870" y="3733723"/>
            <a:chExt cx="2453355" cy="351302"/>
          </a:xfrm>
        </p:grpSpPr>
        <p:sp>
          <p:nvSpPr>
            <p:cNvPr id="181" name="Google Shape;181;p22"/>
            <p:cNvSpPr/>
            <p:nvPr/>
          </p:nvSpPr>
          <p:spPr>
            <a:xfrm>
              <a:off x="6448870" y="3733723"/>
              <a:ext cx="1768500" cy="3513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8098525" y="3733725"/>
              <a:ext cx="346500" cy="351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8327125" y="3733725"/>
              <a:ext cx="346500" cy="351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8555725" y="3733725"/>
              <a:ext cx="346500" cy="351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2"/>
          <p:cNvSpPr txBox="1">
            <a:spLocks noGrp="1"/>
          </p:cNvSpPr>
          <p:nvPr>
            <p:ph type="body" idx="4294967295"/>
          </p:nvPr>
        </p:nvSpPr>
        <p:spPr>
          <a:xfrm>
            <a:off x="4573325" y="2912300"/>
            <a:ext cx="2568600" cy="4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Advanced projects</a:t>
            </a:r>
            <a:endParaRPr>
              <a:solidFill>
                <a:schemeClr val="lt1"/>
              </a:solidFill>
            </a:endParaRPr>
          </a:p>
        </p:txBody>
      </p:sp>
      <p:sp>
        <p:nvSpPr>
          <p:cNvPr id="186" name="Google Shape;186;p22"/>
          <p:cNvSpPr txBox="1">
            <a:spLocks noGrp="1"/>
          </p:cNvSpPr>
          <p:nvPr>
            <p:ph type="body" idx="4294967295"/>
          </p:nvPr>
        </p:nvSpPr>
        <p:spPr>
          <a:xfrm>
            <a:off x="4497125" y="3369950"/>
            <a:ext cx="3432300" cy="100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Example 1</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Example 2</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9BDF4-9568-DCAF-6F10-04F2B3C7E967}"/>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59544E4C-AFB5-2B18-32AD-B478B7229E17}"/>
              </a:ext>
            </a:extLst>
          </p:cNvPr>
          <p:cNvSpPr txBox="1"/>
          <p:nvPr/>
        </p:nvSpPr>
        <p:spPr>
          <a:xfrm>
            <a:off x="800100" y="1400175"/>
            <a:ext cx="7105650" cy="954107"/>
          </a:xfrm>
          <a:prstGeom prst="rect">
            <a:avLst/>
          </a:prstGeom>
          <a:noFill/>
        </p:spPr>
        <p:txBody>
          <a:bodyPr wrap="square" rtlCol="0">
            <a:spAutoFit/>
          </a:bodyPr>
          <a:lstStyle/>
          <a:p>
            <a:r>
              <a:rPr lang="en-US" dirty="0"/>
              <a:t>The data we received was deeply analyzed and we discovered that it can be clearly used to help the government focus its resources on building infrastructures that are able to tap into the wind energy to greatly improve on the load shortfall.</a:t>
            </a:r>
          </a:p>
          <a:p>
            <a:endParaRPr lang="en-US" dirty="0"/>
          </a:p>
        </p:txBody>
      </p:sp>
    </p:spTree>
    <p:extLst>
      <p:ext uri="{BB962C8B-B14F-4D97-AF65-F5344CB8AC3E}">
        <p14:creationId xmlns:p14="http://schemas.microsoft.com/office/powerpoint/2010/main" val="2857017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3" name="Picture 2">
            <a:extLst>
              <a:ext uri="{FF2B5EF4-FFF2-40B4-BE49-F238E27FC236}">
                <a16:creationId xmlns:a16="http://schemas.microsoft.com/office/drawing/2014/main" id="{66D7D3CA-F97E-4FD2-B7BB-375C0F0FDF3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5609" l="9990" r="98285"/>
                    </a14:imgEffect>
                  </a14:imgLayer>
                </a14:imgProps>
              </a:ext>
            </a:extLst>
          </a:blip>
          <a:stretch>
            <a:fillRect/>
          </a:stretch>
        </p:blipFill>
        <p:spPr>
          <a:xfrm>
            <a:off x="4368163" y="731375"/>
            <a:ext cx="4775837" cy="3402362"/>
          </a:xfrm>
          <a:prstGeom prst="rect">
            <a:avLst/>
          </a:prstGeom>
          <a:ln>
            <a:noFill/>
          </a:ln>
          <a:effectLst>
            <a:outerShdw blurRad="292100" dist="139700" dir="2700000" algn="tl" rotWithShape="0">
              <a:srgbClr val="333333">
                <a:alpha val="65000"/>
              </a:srgbClr>
            </a:outerShdw>
          </a:effectLst>
        </p:spPr>
      </p:pic>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2">
                    <a:lumMod val="10000"/>
                  </a:schemeClr>
                </a:solidFill>
              </a:rPr>
              <a:t>Introduction</a:t>
            </a:r>
            <a:endParaRPr sz="3200" dirty="0">
              <a:solidFill>
                <a:schemeClr val="bg2">
                  <a:lumMod val="10000"/>
                </a:schemeClr>
              </a:solidFill>
            </a:endParaRPr>
          </a:p>
        </p:txBody>
      </p:sp>
      <p:sp>
        <p:nvSpPr>
          <p:cNvPr id="66" name="Google Shape;66;p14"/>
          <p:cNvSpPr txBox="1">
            <a:spLocks noGrp="1"/>
          </p:cNvSpPr>
          <p:nvPr>
            <p:ph type="body" idx="1"/>
          </p:nvPr>
        </p:nvSpPr>
        <p:spPr>
          <a:xfrm>
            <a:off x="311700" y="1152476"/>
            <a:ext cx="4869900" cy="2200324"/>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1600"/>
              </a:spcAft>
              <a:buNone/>
            </a:pPr>
            <a:r>
              <a:rPr lang="en" dirty="0">
                <a:solidFill>
                  <a:schemeClr val="accent6">
                    <a:lumMod val="10000"/>
                  </a:schemeClr>
                </a:solidFill>
              </a:rPr>
              <a:t>Spain is experiencing intermittent power deficits due to an increased population that has caused a rise in demand for energy. As such, Claritta; a high gover</a:t>
            </a:r>
            <a:r>
              <a:rPr lang="en-US" dirty="0">
                <a:solidFill>
                  <a:schemeClr val="accent6">
                    <a:lumMod val="10000"/>
                  </a:schemeClr>
                </a:solidFill>
              </a:rPr>
              <a:t>n</a:t>
            </a:r>
            <a:r>
              <a:rPr lang="en" dirty="0">
                <a:solidFill>
                  <a:schemeClr val="accent6">
                    <a:lumMod val="10000"/>
                  </a:schemeClr>
                </a:solidFill>
              </a:rPr>
              <a:t>ment official has approached our company with the data the government has been collecting over a period of 3 years in 5 cities for analysis.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A-Team</a:t>
            </a:r>
            <a:endParaRPr dirty="0">
              <a:solidFill>
                <a:schemeClr val="lt1"/>
              </a:solidFill>
            </a:endParaRPr>
          </a:p>
        </p:txBody>
      </p:sp>
      <p:pic>
        <p:nvPicPr>
          <p:cNvPr id="193" name="Google Shape;193;p23" descr="Corporate headshot of a woman"/>
          <p:cNvPicPr preferRelativeResize="0"/>
          <p:nvPr/>
        </p:nvPicPr>
        <p:blipFill>
          <a:blip r:embed="rId3">
            <a:alphaModFix/>
          </a:blip>
          <a:stretch>
            <a:fillRect/>
          </a:stretch>
        </p:blipFill>
        <p:spPr>
          <a:xfrm>
            <a:off x="431463" y="1322225"/>
            <a:ext cx="1644300" cy="1644300"/>
          </a:xfrm>
          <a:prstGeom prst="ellipse">
            <a:avLst/>
          </a:prstGeom>
          <a:noFill/>
          <a:ln>
            <a:noFill/>
          </a:ln>
        </p:spPr>
      </p:pic>
      <p:sp>
        <p:nvSpPr>
          <p:cNvPr id="194" name="Google Shape;194;p23"/>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Ken Carson, CEO</a:t>
            </a:r>
            <a:endParaRPr sz="1700" dirty="0">
              <a:solidFill>
                <a:schemeClr val="dk1"/>
              </a:solidFill>
            </a:endParaRPr>
          </a:p>
        </p:txBody>
      </p:sp>
      <p:cxnSp>
        <p:nvCxnSpPr>
          <p:cNvPr id="195" name="Google Shape;195;p23"/>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96" name="Google Shape;196;p23"/>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dirty="0"/>
              <a:t>The team lead</a:t>
            </a:r>
          </a:p>
          <a:p>
            <a:pPr marL="0" lvl="0" indent="0" algn="ctr" rtl="0">
              <a:lnSpc>
                <a:spcPct val="100000"/>
              </a:lnSpc>
              <a:spcBef>
                <a:spcPts val="0"/>
              </a:spcBef>
              <a:spcAft>
                <a:spcPts val="1600"/>
              </a:spcAft>
              <a:buNone/>
            </a:pPr>
            <a:r>
              <a:rPr lang="en" sz="1200" dirty="0"/>
              <a:t>Data Scientist-13 years</a:t>
            </a:r>
          </a:p>
          <a:p>
            <a:pPr marL="0" lvl="0" indent="0" algn="ctr" rtl="0">
              <a:lnSpc>
                <a:spcPct val="100000"/>
              </a:lnSpc>
              <a:spcBef>
                <a:spcPts val="0"/>
              </a:spcBef>
              <a:spcAft>
                <a:spcPts val="1600"/>
              </a:spcAft>
              <a:buNone/>
            </a:pPr>
            <a:r>
              <a:rPr lang="en" sz="1200" dirty="0"/>
              <a:t>Captain</a:t>
            </a:r>
          </a:p>
        </p:txBody>
      </p:sp>
      <p:pic>
        <p:nvPicPr>
          <p:cNvPr id="197" name="Google Shape;197;p23"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98" name="Google Shape;198;p23"/>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James Beta, CFO</a:t>
            </a:r>
            <a:endParaRPr sz="1700" dirty="0">
              <a:solidFill>
                <a:schemeClr val="dk1"/>
              </a:solidFill>
            </a:endParaRPr>
          </a:p>
        </p:txBody>
      </p:sp>
      <p:cxnSp>
        <p:nvCxnSpPr>
          <p:cNvPr id="199" name="Google Shape;199;p23"/>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200" name="Google Shape;200;p23"/>
          <p:cNvSpPr txBox="1">
            <a:spLocks noGrp="1"/>
          </p:cNvSpPr>
          <p:nvPr>
            <p:ph type="body" idx="4294967295"/>
          </p:nvPr>
        </p:nvSpPr>
        <p:spPr>
          <a:xfrm>
            <a:off x="2374545"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200" dirty="0"/>
              <a:t>Project lead</a:t>
            </a:r>
          </a:p>
          <a:p>
            <a:pPr marL="0" lvl="0" indent="0" algn="ctr" rtl="0">
              <a:lnSpc>
                <a:spcPct val="100000"/>
              </a:lnSpc>
              <a:spcBef>
                <a:spcPts val="0"/>
              </a:spcBef>
              <a:spcAft>
                <a:spcPts val="1600"/>
              </a:spcAft>
              <a:buNone/>
            </a:pPr>
            <a:r>
              <a:rPr lang="en-US" sz="1200" dirty="0"/>
              <a:t>Data Scientist -12 years</a:t>
            </a:r>
          </a:p>
          <a:p>
            <a:pPr marL="0" lvl="0" indent="0" algn="ctr" rtl="0">
              <a:lnSpc>
                <a:spcPct val="100000"/>
              </a:lnSpc>
              <a:spcBef>
                <a:spcPts val="0"/>
              </a:spcBef>
              <a:spcAft>
                <a:spcPts val="1600"/>
              </a:spcAft>
              <a:buNone/>
            </a:pPr>
            <a:r>
              <a:rPr lang="en-US" sz="1200" dirty="0"/>
              <a:t>Assistant Captain</a:t>
            </a:r>
            <a:endParaRPr sz="1200" dirty="0"/>
          </a:p>
        </p:txBody>
      </p:sp>
      <p:pic>
        <p:nvPicPr>
          <p:cNvPr id="201" name="Google Shape;201;p23"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202" name="Google Shape;202;p23"/>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Bash Ashafa, CCO</a:t>
            </a:r>
            <a:endParaRPr sz="1700" dirty="0">
              <a:solidFill>
                <a:schemeClr val="dk1"/>
              </a:solidFill>
            </a:endParaRPr>
          </a:p>
        </p:txBody>
      </p:sp>
      <p:cxnSp>
        <p:nvCxnSpPr>
          <p:cNvPr id="203" name="Google Shape;203;p23"/>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204" name="Google Shape;204;p23"/>
          <p:cNvSpPr txBox="1">
            <a:spLocks noGrp="1"/>
          </p:cNvSpPr>
          <p:nvPr>
            <p:ph type="body" idx="4294967295"/>
          </p:nvPr>
        </p:nvSpPr>
        <p:spPr>
          <a:xfrm>
            <a:off x="4584169"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dirty="0"/>
              <a:t>Communications lead</a:t>
            </a:r>
          </a:p>
          <a:p>
            <a:pPr marL="0" lvl="0" indent="0" algn="ctr" rtl="0">
              <a:lnSpc>
                <a:spcPct val="100000"/>
              </a:lnSpc>
              <a:spcBef>
                <a:spcPts val="0"/>
              </a:spcBef>
              <a:spcAft>
                <a:spcPts val="1600"/>
              </a:spcAft>
              <a:buNone/>
            </a:pPr>
            <a:r>
              <a:rPr lang="en" sz="1200" dirty="0"/>
              <a:t>Data scientist 12 years</a:t>
            </a:r>
          </a:p>
          <a:p>
            <a:pPr marL="0" lvl="0" indent="0" algn="ctr" rtl="0">
              <a:lnSpc>
                <a:spcPct val="100000"/>
              </a:lnSpc>
              <a:spcBef>
                <a:spcPts val="0"/>
              </a:spcBef>
              <a:spcAft>
                <a:spcPts val="1600"/>
              </a:spcAft>
              <a:buNone/>
            </a:pPr>
            <a:r>
              <a:rPr lang="en" sz="1200" dirty="0"/>
              <a:t>Striker</a:t>
            </a:r>
            <a:endParaRPr sz="1200" dirty="0"/>
          </a:p>
        </p:txBody>
      </p:sp>
      <p:pic>
        <p:nvPicPr>
          <p:cNvPr id="205" name="Google Shape;205;p23"/>
          <p:cNvPicPr preferRelativeResize="0"/>
          <p:nvPr/>
        </p:nvPicPr>
        <p:blipFill rotWithShape="1">
          <a:blip r:embed="rId6"/>
          <a:srcRect l="29942" r="796"/>
          <a:stretch/>
        </p:blipFill>
        <p:spPr>
          <a:xfrm>
            <a:off x="7085337" y="1339108"/>
            <a:ext cx="1644300" cy="1644300"/>
          </a:xfrm>
          <a:prstGeom prst="ellipse">
            <a:avLst/>
          </a:prstGeom>
          <a:noFill/>
          <a:ln>
            <a:noFill/>
          </a:ln>
        </p:spPr>
      </p:pic>
      <p:sp>
        <p:nvSpPr>
          <p:cNvPr id="206" name="Google Shape;206;p23"/>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Joe Mugo, CPO</a:t>
            </a:r>
            <a:endParaRPr sz="1700" dirty="0">
              <a:solidFill>
                <a:schemeClr val="dk1"/>
              </a:solidFill>
            </a:endParaRPr>
          </a:p>
        </p:txBody>
      </p:sp>
      <p:cxnSp>
        <p:nvCxnSpPr>
          <p:cNvPr id="207" name="Google Shape;207;p23"/>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208" name="Google Shape;208;p23"/>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200" dirty="0"/>
              <a:t>Research lead</a:t>
            </a:r>
          </a:p>
          <a:p>
            <a:pPr marL="0" lvl="0" indent="0" algn="ctr" rtl="0">
              <a:lnSpc>
                <a:spcPct val="100000"/>
              </a:lnSpc>
              <a:spcBef>
                <a:spcPts val="0"/>
              </a:spcBef>
              <a:spcAft>
                <a:spcPts val="1600"/>
              </a:spcAft>
              <a:buNone/>
            </a:pPr>
            <a:r>
              <a:rPr lang="en-US" sz="1200" dirty="0"/>
              <a:t>Data Scientist 10 years</a:t>
            </a:r>
          </a:p>
          <a:p>
            <a:pPr marL="0" lvl="0" indent="0" algn="ctr" rtl="0">
              <a:lnSpc>
                <a:spcPct val="100000"/>
              </a:lnSpc>
              <a:spcBef>
                <a:spcPts val="0"/>
              </a:spcBef>
              <a:spcAft>
                <a:spcPts val="1600"/>
              </a:spcAft>
              <a:buNone/>
            </a:pPr>
            <a:r>
              <a:rPr lang="en-US" sz="1200" dirty="0"/>
              <a:t>Defense</a:t>
            </a:r>
            <a:endParaRPr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72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Understanding the problem</a:t>
            </a:r>
            <a:endParaRPr dirty="0"/>
          </a:p>
        </p:txBody>
      </p:sp>
      <p:grpSp>
        <p:nvGrpSpPr>
          <p:cNvPr id="72" name="Google Shape;72;p15"/>
          <p:cNvGrpSpPr/>
          <p:nvPr/>
        </p:nvGrpSpPr>
        <p:grpSpPr>
          <a:xfrm>
            <a:off x="431925" y="1304875"/>
            <a:ext cx="2628925" cy="3416400"/>
            <a:chOff x="431925" y="1304875"/>
            <a:chExt cx="2628925" cy="3416400"/>
          </a:xfrm>
        </p:grpSpPr>
        <p:sp>
          <p:nvSpPr>
            <p:cNvPr id="73" name="Google Shape;73;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5"/>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Item 1</a:t>
            </a:r>
            <a:endParaRPr dirty="0">
              <a:solidFill>
                <a:schemeClr val="lt1"/>
              </a:solidFill>
            </a:endParaRPr>
          </a:p>
        </p:txBody>
      </p:sp>
      <p:sp>
        <p:nvSpPr>
          <p:cNvPr id="76" name="Google Shape;76;p15"/>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dirty="0">
                <a:effectLst/>
                <a:latin typeface="Inter"/>
              </a:rPr>
              <a:t> to maintain and improve the standard of living by investing in electricity infrastructure. </a:t>
            </a:r>
            <a:endParaRPr sz="1600" dirty="0"/>
          </a:p>
        </p:txBody>
      </p:sp>
      <p:grpSp>
        <p:nvGrpSpPr>
          <p:cNvPr id="77" name="Google Shape;77;p15"/>
          <p:cNvGrpSpPr/>
          <p:nvPr/>
        </p:nvGrpSpPr>
        <p:grpSpPr>
          <a:xfrm>
            <a:off x="3320450" y="1304875"/>
            <a:ext cx="2632500" cy="3416400"/>
            <a:chOff x="3320450" y="1304875"/>
            <a:chExt cx="2632500" cy="3416400"/>
          </a:xfrm>
        </p:grpSpPr>
        <p:sp>
          <p:nvSpPr>
            <p:cNvPr id="78" name="Google Shape;78;p15"/>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5"/>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Item 2</a:t>
            </a:r>
            <a:endParaRPr>
              <a:solidFill>
                <a:schemeClr val="lt1"/>
              </a:solidFill>
            </a:endParaRPr>
          </a:p>
        </p:txBody>
      </p:sp>
      <p:sp>
        <p:nvSpPr>
          <p:cNvPr id="81" name="Google Shape;81;p15"/>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dirty="0">
                <a:effectLst/>
                <a:latin typeface="Inter"/>
              </a:rPr>
              <a:t>trends and patterns of the country's renewable sources and fossil fuel energy generation. </a:t>
            </a:r>
            <a:endParaRPr sz="1600" dirty="0"/>
          </a:p>
        </p:txBody>
      </p:sp>
      <p:grpSp>
        <p:nvGrpSpPr>
          <p:cNvPr id="82" name="Google Shape;82;p15"/>
          <p:cNvGrpSpPr/>
          <p:nvPr/>
        </p:nvGrpSpPr>
        <p:grpSpPr>
          <a:xfrm>
            <a:off x="6212550" y="1304875"/>
            <a:ext cx="2632500" cy="3416400"/>
            <a:chOff x="6212550" y="1304875"/>
            <a:chExt cx="2632500" cy="3416400"/>
          </a:xfrm>
        </p:grpSpPr>
        <p:sp>
          <p:nvSpPr>
            <p:cNvPr id="83" name="Google Shape;83;p15"/>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5"/>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Item 3</a:t>
            </a:r>
            <a:endParaRPr>
              <a:solidFill>
                <a:schemeClr val="lt1"/>
              </a:solidFill>
            </a:endParaRPr>
          </a:p>
        </p:txBody>
      </p:sp>
      <p:sp>
        <p:nvSpPr>
          <p:cNvPr id="86" name="Google Shape;86;p15"/>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b="0" i="0" dirty="0">
                <a:effectLst/>
                <a:latin typeface="Inter"/>
              </a:rPr>
              <a:t>model the shortfall between the energy generated by means of fossil fuels and various renewable sources </a:t>
            </a: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6" name="Picture 5">
            <a:extLst>
              <a:ext uri="{FF2B5EF4-FFF2-40B4-BE49-F238E27FC236}">
                <a16:creationId xmlns:a16="http://schemas.microsoft.com/office/drawing/2014/main" id="{6EFB9FAB-7611-AD65-ECB6-D49584AA5E39}"/>
              </a:ext>
            </a:extLst>
          </p:cNvPr>
          <p:cNvPicPr>
            <a:picLocks noChangeAspect="1"/>
          </p:cNvPicPr>
          <p:nvPr/>
        </p:nvPicPr>
        <p:blipFill rotWithShape="1">
          <a:blip r:embed="rId3"/>
          <a:srcRect t="5543" b="14273"/>
          <a:stretch/>
        </p:blipFill>
        <p:spPr>
          <a:xfrm>
            <a:off x="1" y="0"/>
            <a:ext cx="4219574" cy="5143500"/>
          </a:xfrm>
          <a:prstGeom prst="rect">
            <a:avLst/>
          </a:prstGeom>
        </p:spPr>
      </p:pic>
      <p:sp>
        <p:nvSpPr>
          <p:cNvPr id="96" name="Google Shape;96;p17"/>
          <p:cNvSpPr txBox="1">
            <a:spLocks noGrp="1"/>
          </p:cNvSpPr>
          <p:nvPr>
            <p:ph type="title"/>
          </p:nvPr>
        </p:nvSpPr>
        <p:spPr>
          <a:xfrm>
            <a:off x="381001" y="86083"/>
            <a:ext cx="8143874" cy="10950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37474F"/>
                </a:solidFill>
              </a:rPr>
              <a:t>Problem</a:t>
            </a:r>
            <a:r>
              <a:rPr lang="en" sz="6000" dirty="0"/>
              <a:t> Statement</a:t>
            </a:r>
            <a:endParaRPr sz="6000" dirty="0"/>
          </a:p>
        </p:txBody>
      </p:sp>
      <p:sp>
        <p:nvSpPr>
          <p:cNvPr id="4" name="TextBox 3">
            <a:extLst>
              <a:ext uri="{FF2B5EF4-FFF2-40B4-BE49-F238E27FC236}">
                <a16:creationId xmlns:a16="http://schemas.microsoft.com/office/drawing/2014/main" id="{04B6655F-A401-F20A-6DD5-5B5A414F279B}"/>
              </a:ext>
            </a:extLst>
          </p:cNvPr>
          <p:cNvSpPr txBox="1"/>
          <p:nvPr/>
        </p:nvSpPr>
        <p:spPr>
          <a:xfrm>
            <a:off x="4219575" y="962025"/>
            <a:ext cx="4889813" cy="3728649"/>
          </a:xfrm>
          <a:prstGeom prst="rect">
            <a:avLst/>
          </a:prstGeom>
          <a:noFill/>
        </p:spPr>
        <p:txBody>
          <a:bodyPr wrap="square" rtlCol="0">
            <a:spAutoFit/>
          </a:bodyPr>
          <a:lstStyle/>
          <a:p>
            <a:pPr>
              <a:lnSpc>
                <a:spcPct val="150000"/>
              </a:lnSpc>
            </a:pPr>
            <a:r>
              <a:rPr lang="en-US" sz="2000" dirty="0">
                <a:solidFill>
                  <a:schemeClr val="accent3">
                    <a:lumMod val="20000"/>
                    <a:lumOff val="80000"/>
                  </a:schemeClr>
                </a:solidFill>
              </a:rPr>
              <a:t>Power outages due to deficiencies plagues the mandate to finding a solution as the government of Spain’s top priority. The A-team was hired to consult on the data that had been collected in the previous 3 years and we are here to show the trends and patterns that the data shows with regards to this effort.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Exploratory Data Analysis</a:t>
            </a:r>
            <a:endParaRPr dirty="0"/>
          </a:p>
        </p:txBody>
      </p:sp>
      <p:sp>
        <p:nvSpPr>
          <p:cNvPr id="102" name="Google Shape;102;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1600"/>
              </a:spcBef>
              <a:spcAft>
                <a:spcPts val="0"/>
              </a:spcAft>
              <a:buNone/>
            </a:pPr>
            <a:r>
              <a:rPr lang="en-US" sz="2800" b="1" dirty="0">
                <a:solidFill>
                  <a:srgbClr val="37474F"/>
                </a:solidFill>
              </a:rPr>
              <a:t>The content:</a:t>
            </a:r>
          </a:p>
          <a:p>
            <a:pPr marL="457200" lvl="0" indent="-342900" algn="l" rtl="0">
              <a:spcBef>
                <a:spcPts val="0"/>
              </a:spcBef>
              <a:spcAft>
                <a:spcPts val="0"/>
              </a:spcAft>
              <a:buSzPts val="1800"/>
              <a:buChar char="●"/>
            </a:pPr>
            <a:r>
              <a:rPr lang="en-US" dirty="0">
                <a:solidFill>
                  <a:srgbClr val="37474F"/>
                </a:solidFill>
              </a:rPr>
              <a:t>Renewable sources of energy</a:t>
            </a:r>
          </a:p>
          <a:p>
            <a:pPr marL="457200" lvl="0" indent="-342900" algn="l" rtl="0">
              <a:spcBef>
                <a:spcPts val="0"/>
              </a:spcBef>
              <a:spcAft>
                <a:spcPts val="0"/>
              </a:spcAft>
              <a:buSzPts val="1800"/>
              <a:buChar char="●"/>
            </a:pPr>
            <a:r>
              <a:rPr lang="en-US" dirty="0">
                <a:solidFill>
                  <a:srgbClr val="37474F"/>
                </a:solidFill>
              </a:rPr>
              <a:t>Deficit with fossil sources of energy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054" name="Picture 6" descr="Nonrenewable Resources oil coal natural gas nuclear energy">
            <a:extLst>
              <a:ext uri="{FF2B5EF4-FFF2-40B4-BE49-F238E27FC236}">
                <a16:creationId xmlns:a16="http://schemas.microsoft.com/office/drawing/2014/main" id="{46A22C68-0075-E8B3-6876-00DABEEC17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36"/>
          <a:stretch/>
        </p:blipFill>
        <p:spPr bwMode="auto">
          <a:xfrm>
            <a:off x="4572000" y="324980"/>
            <a:ext cx="4572000" cy="22467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E26534-95FB-7703-CC00-1E645D319640}"/>
              </a:ext>
            </a:extLst>
          </p:cNvPr>
          <p:cNvSpPr txBox="1"/>
          <p:nvPr/>
        </p:nvSpPr>
        <p:spPr>
          <a:xfrm>
            <a:off x="4572000" y="2514570"/>
            <a:ext cx="4572000" cy="369332"/>
          </a:xfrm>
          <a:prstGeom prst="rect">
            <a:avLst/>
          </a:prstGeom>
          <a:solidFill>
            <a:schemeClr val="tx1"/>
          </a:solidFill>
        </p:spPr>
        <p:txBody>
          <a:bodyPr wrap="square" rtlCol="0">
            <a:spAutoFit/>
          </a:bodyPr>
          <a:lstStyle/>
          <a:p>
            <a:pPr algn="ctr"/>
            <a:r>
              <a:rPr lang="en-US" sz="1800" b="1" dirty="0">
                <a:solidFill>
                  <a:schemeClr val="tx1"/>
                </a:solidFill>
                <a:latin typeface="+mn-lt"/>
              </a:rPr>
              <a:t>RENEWABLE SOURCES EXAMPLES</a:t>
            </a:r>
          </a:p>
        </p:txBody>
      </p:sp>
      <p:pic>
        <p:nvPicPr>
          <p:cNvPr id="2056" name="Picture 8" descr="Renewable Resources: Definition, Examples, Advantages, Disadvantages &amp; its  Future - Physics In My View">
            <a:extLst>
              <a:ext uri="{FF2B5EF4-FFF2-40B4-BE49-F238E27FC236}">
                <a16:creationId xmlns:a16="http://schemas.microsoft.com/office/drawing/2014/main" id="{26CE5A05-6248-6F96-E662-A0B10CE6D2A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7751"/>
                    </a14:imgEffect>
                    <a14:imgEffect>
                      <a14:saturation sat="170000"/>
                    </a14:imgEffect>
                  </a14:imgLayer>
                </a14:imgProps>
              </a:ext>
              <a:ext uri="{28A0092B-C50C-407E-A947-70E740481C1C}">
                <a14:useLocalDpi xmlns:a14="http://schemas.microsoft.com/office/drawing/2010/main" val="0"/>
              </a:ext>
            </a:extLst>
          </a:blip>
          <a:srcRect/>
          <a:stretch>
            <a:fillRect/>
          </a:stretch>
        </p:blipFill>
        <p:spPr bwMode="auto">
          <a:xfrm>
            <a:off x="4572000" y="2857500"/>
            <a:ext cx="4572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398086-54C2-BB7B-D087-38CCAFC9B87E}"/>
              </a:ext>
            </a:extLst>
          </p:cNvPr>
          <p:cNvSpPr txBox="1"/>
          <p:nvPr/>
        </p:nvSpPr>
        <p:spPr>
          <a:xfrm>
            <a:off x="4722031" y="2956234"/>
            <a:ext cx="723014" cy="307777"/>
          </a:xfrm>
          <a:prstGeom prst="rect">
            <a:avLst/>
          </a:prstGeom>
          <a:noFill/>
        </p:spPr>
        <p:txBody>
          <a:bodyPr wrap="square" rtlCol="0">
            <a:spAutoFit/>
          </a:bodyPr>
          <a:lstStyle/>
          <a:p>
            <a:r>
              <a:rPr lang="en-US" b="1" dirty="0">
                <a:solidFill>
                  <a:schemeClr val="tx2">
                    <a:lumMod val="10000"/>
                  </a:schemeClr>
                </a:solidFill>
                <a:latin typeface="+mn-lt"/>
              </a:rPr>
              <a:t>WIND</a:t>
            </a:r>
          </a:p>
        </p:txBody>
      </p:sp>
      <p:sp>
        <p:nvSpPr>
          <p:cNvPr id="12" name="TextBox 11">
            <a:extLst>
              <a:ext uri="{FF2B5EF4-FFF2-40B4-BE49-F238E27FC236}">
                <a16:creationId xmlns:a16="http://schemas.microsoft.com/office/drawing/2014/main" id="{6DE49664-6CDD-E737-C4F2-7F30FAAF4D51}"/>
              </a:ext>
            </a:extLst>
          </p:cNvPr>
          <p:cNvSpPr txBox="1"/>
          <p:nvPr/>
        </p:nvSpPr>
        <p:spPr>
          <a:xfrm>
            <a:off x="5531387" y="3087965"/>
            <a:ext cx="723014" cy="307777"/>
          </a:xfrm>
          <a:prstGeom prst="rect">
            <a:avLst/>
          </a:prstGeom>
          <a:noFill/>
        </p:spPr>
        <p:txBody>
          <a:bodyPr wrap="square" rtlCol="0">
            <a:spAutoFit/>
          </a:bodyPr>
          <a:lstStyle/>
          <a:p>
            <a:r>
              <a:rPr lang="en-US" b="1" dirty="0">
                <a:solidFill>
                  <a:schemeClr val="tx1"/>
                </a:solidFill>
                <a:latin typeface="+mn-lt"/>
              </a:rPr>
              <a:t>WIND</a:t>
            </a:r>
          </a:p>
        </p:txBody>
      </p:sp>
      <p:sp>
        <p:nvSpPr>
          <p:cNvPr id="13" name="TextBox 12">
            <a:extLst>
              <a:ext uri="{FF2B5EF4-FFF2-40B4-BE49-F238E27FC236}">
                <a16:creationId xmlns:a16="http://schemas.microsoft.com/office/drawing/2014/main" id="{7CE71BB7-69B5-2FB8-210E-2CC4DB984BF9}"/>
              </a:ext>
            </a:extLst>
          </p:cNvPr>
          <p:cNvSpPr txBox="1"/>
          <p:nvPr/>
        </p:nvSpPr>
        <p:spPr>
          <a:xfrm>
            <a:off x="6315740" y="2979371"/>
            <a:ext cx="1535227" cy="246221"/>
          </a:xfrm>
          <a:prstGeom prst="rect">
            <a:avLst/>
          </a:prstGeom>
          <a:noFill/>
        </p:spPr>
        <p:txBody>
          <a:bodyPr wrap="square" rtlCol="0">
            <a:spAutoFit/>
          </a:bodyPr>
          <a:lstStyle/>
          <a:p>
            <a:r>
              <a:rPr lang="en-US" sz="1000" b="1" dirty="0">
                <a:solidFill>
                  <a:schemeClr val="tx2">
                    <a:lumMod val="10000"/>
                  </a:schemeClr>
                </a:solidFill>
                <a:latin typeface="+mn-lt"/>
              </a:rPr>
              <a:t>GEOTHERMAL</a:t>
            </a:r>
          </a:p>
        </p:txBody>
      </p:sp>
      <p:sp>
        <p:nvSpPr>
          <p:cNvPr id="14" name="TextBox 13">
            <a:extLst>
              <a:ext uri="{FF2B5EF4-FFF2-40B4-BE49-F238E27FC236}">
                <a16:creationId xmlns:a16="http://schemas.microsoft.com/office/drawing/2014/main" id="{201A171A-7CA4-7F8C-0B0A-11BDBCC142F3}"/>
              </a:ext>
            </a:extLst>
          </p:cNvPr>
          <p:cNvSpPr txBox="1"/>
          <p:nvPr/>
        </p:nvSpPr>
        <p:spPr>
          <a:xfrm>
            <a:off x="7365603" y="3015763"/>
            <a:ext cx="871870" cy="307777"/>
          </a:xfrm>
          <a:prstGeom prst="rect">
            <a:avLst/>
          </a:prstGeom>
          <a:noFill/>
        </p:spPr>
        <p:txBody>
          <a:bodyPr wrap="square" rtlCol="0">
            <a:spAutoFit/>
          </a:bodyPr>
          <a:lstStyle/>
          <a:p>
            <a:r>
              <a:rPr lang="en-US" b="1" dirty="0">
                <a:solidFill>
                  <a:schemeClr val="tx1"/>
                </a:solidFill>
                <a:latin typeface="+mn-lt"/>
              </a:rPr>
              <a:t>SOLAR</a:t>
            </a:r>
          </a:p>
        </p:txBody>
      </p:sp>
      <p:sp>
        <p:nvSpPr>
          <p:cNvPr id="15" name="TextBox 14">
            <a:extLst>
              <a:ext uri="{FF2B5EF4-FFF2-40B4-BE49-F238E27FC236}">
                <a16:creationId xmlns:a16="http://schemas.microsoft.com/office/drawing/2014/main" id="{C94CB250-AAB1-6AF0-D205-28140D30D89F}"/>
              </a:ext>
            </a:extLst>
          </p:cNvPr>
          <p:cNvSpPr txBox="1"/>
          <p:nvPr/>
        </p:nvSpPr>
        <p:spPr>
          <a:xfrm>
            <a:off x="8360152" y="2956234"/>
            <a:ext cx="723014" cy="307777"/>
          </a:xfrm>
          <a:prstGeom prst="rect">
            <a:avLst/>
          </a:prstGeom>
          <a:noFill/>
        </p:spPr>
        <p:txBody>
          <a:bodyPr wrap="square" rtlCol="0">
            <a:spAutoFit/>
          </a:bodyPr>
          <a:lstStyle/>
          <a:p>
            <a:r>
              <a:rPr lang="en-US" b="1" dirty="0">
                <a:solidFill>
                  <a:schemeClr val="tx2">
                    <a:lumMod val="10000"/>
                  </a:schemeClr>
                </a:solidFill>
                <a:latin typeface="+mn-lt"/>
              </a:rPr>
              <a:t>SEA</a:t>
            </a:r>
          </a:p>
        </p:txBody>
      </p:sp>
      <p:sp>
        <p:nvSpPr>
          <p:cNvPr id="7" name="Title 6">
            <a:extLst>
              <a:ext uri="{FF2B5EF4-FFF2-40B4-BE49-F238E27FC236}">
                <a16:creationId xmlns:a16="http://schemas.microsoft.com/office/drawing/2014/main" id="{806BF12F-4343-AACB-F6B2-E3D2A2B0BEFB}"/>
              </a:ext>
            </a:extLst>
          </p:cNvPr>
          <p:cNvSpPr>
            <a:spLocks noGrp="1"/>
          </p:cNvSpPr>
          <p:nvPr>
            <p:ph type="title"/>
          </p:nvPr>
        </p:nvSpPr>
        <p:spPr>
          <a:xfrm>
            <a:off x="0" y="730526"/>
            <a:ext cx="3477160" cy="747400"/>
          </a:xfrm>
        </p:spPr>
        <p:txBody>
          <a:bodyPr/>
          <a:lstStyle/>
          <a:p>
            <a:r>
              <a:rPr lang="en-US" dirty="0"/>
              <a:t>Brief Review</a:t>
            </a:r>
          </a:p>
        </p:txBody>
      </p:sp>
      <p:sp>
        <p:nvSpPr>
          <p:cNvPr id="8" name="TextBox 7">
            <a:extLst>
              <a:ext uri="{FF2B5EF4-FFF2-40B4-BE49-F238E27FC236}">
                <a16:creationId xmlns:a16="http://schemas.microsoft.com/office/drawing/2014/main" id="{20525CD9-756C-397B-24D8-EECB49A6EE15}"/>
              </a:ext>
            </a:extLst>
          </p:cNvPr>
          <p:cNvSpPr txBox="1"/>
          <p:nvPr/>
        </p:nvSpPr>
        <p:spPr>
          <a:xfrm>
            <a:off x="1047720" y="1937604"/>
            <a:ext cx="2429440" cy="2246769"/>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tx1"/>
                </a:solidFill>
              </a:rPr>
              <a:t>Non renewable energy is  depleting and the heavy reliance to it creating  a growing deficit</a:t>
            </a:r>
          </a:p>
          <a:p>
            <a:pPr marL="285750" indent="-285750">
              <a:buFont typeface="Wingdings" panose="05000000000000000000" pitchFamily="2" charset="2"/>
              <a:buChar char="§"/>
            </a:pPr>
            <a:endParaRPr lang="en-US" dirty="0">
              <a:solidFill>
                <a:schemeClr val="tx1"/>
              </a:solidFill>
            </a:endParaRPr>
          </a:p>
          <a:p>
            <a:pPr marL="285750" indent="-285750">
              <a:buFont typeface="Wingdings" panose="05000000000000000000" pitchFamily="2" charset="2"/>
              <a:buChar char="§"/>
            </a:pPr>
            <a:r>
              <a:rPr lang="en-US" dirty="0">
                <a:solidFill>
                  <a:schemeClr val="tx1"/>
                </a:solidFill>
              </a:rPr>
              <a:t>Renewable energy on the other hand is perpetual and the ability to tap it creates a sustainable 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599089"/>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FADE8C"/>
                </a:solidFill>
              </a:rPr>
              <a:t>Fun facts</a:t>
            </a:r>
            <a:endParaRPr sz="4000" dirty="0">
              <a:solidFill>
                <a:srgbClr val="FADE8C"/>
              </a:solidFill>
            </a:endParaRPr>
          </a:p>
        </p:txBody>
      </p:sp>
      <p:sp>
        <p:nvSpPr>
          <p:cNvPr id="10" name="Oval 9">
            <a:extLst>
              <a:ext uri="{FF2B5EF4-FFF2-40B4-BE49-F238E27FC236}">
                <a16:creationId xmlns:a16="http://schemas.microsoft.com/office/drawing/2014/main" id="{FD609E5E-C853-DB40-FBE7-6EE8435C8B6F}"/>
              </a:ext>
            </a:extLst>
          </p:cNvPr>
          <p:cNvSpPr/>
          <p:nvPr/>
        </p:nvSpPr>
        <p:spPr>
          <a:xfrm>
            <a:off x="599090" y="488844"/>
            <a:ext cx="1460938" cy="9249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B6A0DA2-4954-266D-132A-336D0773224C}"/>
              </a:ext>
            </a:extLst>
          </p:cNvPr>
          <p:cNvSpPr/>
          <p:nvPr/>
        </p:nvSpPr>
        <p:spPr>
          <a:xfrm>
            <a:off x="131380" y="9960"/>
            <a:ext cx="2396358" cy="1616294"/>
          </a:xfrm>
          <a:prstGeom prst="roundRect">
            <a:avLst>
              <a:gd name="adj" fmla="val 50000"/>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bg1">
                    <a:lumMod val="50000"/>
                  </a:schemeClr>
                </a:solidFill>
                <a:latin typeface="Footlight MT Light" panose="0204060206030A020304" pitchFamily="18" charset="0"/>
              </a:rPr>
              <a:t>Coal only generates 29% of its original value in energy. But wind power generates 1,164% of its original value!</a:t>
            </a:r>
            <a:endParaRPr lang="en-US" b="1" i="0" dirty="0">
              <a:solidFill>
                <a:schemeClr val="bg1">
                  <a:lumMod val="50000"/>
                </a:schemeClr>
              </a:solidFill>
              <a:effectLst/>
              <a:latin typeface="Footlight MT Light" panose="0204060206030A020304" pitchFamily="18" charset="0"/>
            </a:endParaRPr>
          </a:p>
        </p:txBody>
      </p:sp>
      <p:sp>
        <p:nvSpPr>
          <p:cNvPr id="17" name="Rectangle: Rounded Corners 16">
            <a:extLst>
              <a:ext uri="{FF2B5EF4-FFF2-40B4-BE49-F238E27FC236}">
                <a16:creationId xmlns:a16="http://schemas.microsoft.com/office/drawing/2014/main" id="{359F99D8-BA10-3CE8-4C7D-77936FE87FF0}"/>
              </a:ext>
            </a:extLst>
          </p:cNvPr>
          <p:cNvSpPr/>
          <p:nvPr/>
        </p:nvSpPr>
        <p:spPr>
          <a:xfrm>
            <a:off x="311701" y="3517246"/>
            <a:ext cx="2396358" cy="1616294"/>
          </a:xfrm>
          <a:prstGeom prst="roundRect">
            <a:avLst>
              <a:gd name="adj" fmla="val 50000"/>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bg1">
                    <a:lumMod val="50000"/>
                  </a:schemeClr>
                </a:solidFill>
                <a:latin typeface="Footlight MT Light" panose="0204060206030A020304" pitchFamily="18" charset="0"/>
              </a:rPr>
              <a:t>Coal only generates 29% of its original value in energy. But wind power generates 1,164% of its original value!</a:t>
            </a:r>
            <a:endParaRPr lang="en-US" b="1" i="0" dirty="0">
              <a:solidFill>
                <a:schemeClr val="bg1">
                  <a:lumMod val="50000"/>
                </a:schemeClr>
              </a:solidFill>
              <a:effectLst/>
              <a:latin typeface="Footlight MT Light" panose="0204060206030A020304" pitchFamily="18" charset="0"/>
            </a:endParaRPr>
          </a:p>
        </p:txBody>
      </p:sp>
      <p:sp>
        <p:nvSpPr>
          <p:cNvPr id="19" name="Rectangle: Rounded Corners 18">
            <a:extLst>
              <a:ext uri="{FF2B5EF4-FFF2-40B4-BE49-F238E27FC236}">
                <a16:creationId xmlns:a16="http://schemas.microsoft.com/office/drawing/2014/main" id="{02FB8B04-0B68-C5C0-8771-5CFFE9A96931}"/>
              </a:ext>
            </a:extLst>
          </p:cNvPr>
          <p:cNvSpPr/>
          <p:nvPr/>
        </p:nvSpPr>
        <p:spPr>
          <a:xfrm>
            <a:off x="6669797" y="88512"/>
            <a:ext cx="2396358"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lumMod val="50000"/>
                  </a:schemeClr>
                </a:solidFill>
                <a:latin typeface="Footlight MT Light" panose="0204060206030A020304" pitchFamily="18" charset="0"/>
              </a:rPr>
              <a:t>Costa Rica are already running on 100% renewable energy</a:t>
            </a:r>
          </a:p>
        </p:txBody>
      </p:sp>
      <p:sp>
        <p:nvSpPr>
          <p:cNvPr id="20" name="Rectangle: Rounded Corners 19">
            <a:extLst>
              <a:ext uri="{FF2B5EF4-FFF2-40B4-BE49-F238E27FC236}">
                <a16:creationId xmlns:a16="http://schemas.microsoft.com/office/drawing/2014/main" id="{006B9566-5AB2-6150-4DDC-8388BBCD7CDD}"/>
              </a:ext>
            </a:extLst>
          </p:cNvPr>
          <p:cNvSpPr/>
          <p:nvPr/>
        </p:nvSpPr>
        <p:spPr>
          <a:xfrm>
            <a:off x="6794938" y="1833477"/>
            <a:ext cx="2271217"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b="1">
                <a:solidFill>
                  <a:schemeClr val="bg1">
                    <a:lumMod val="50000"/>
                  </a:schemeClr>
                </a:solidFill>
                <a:latin typeface="Footlight MT Light" panose="0204060206030A020304" pitchFamily="18" charset="0"/>
              </a:rPr>
              <a:t>Coal only generates 29% of its original value in energy. But wind power generates 1,164% of its original value!</a:t>
            </a:r>
            <a:endParaRPr lang="en-US" b="1" i="0" dirty="0">
              <a:solidFill>
                <a:schemeClr val="bg1">
                  <a:lumMod val="50000"/>
                </a:schemeClr>
              </a:solidFill>
              <a:effectLst/>
              <a:latin typeface="Footlight MT Light" panose="0204060206030A020304" pitchFamily="18" charset="0"/>
            </a:endParaRPr>
          </a:p>
        </p:txBody>
      </p:sp>
      <p:sp>
        <p:nvSpPr>
          <p:cNvPr id="21" name="Rectangle: Rounded Corners 20">
            <a:extLst>
              <a:ext uri="{FF2B5EF4-FFF2-40B4-BE49-F238E27FC236}">
                <a16:creationId xmlns:a16="http://schemas.microsoft.com/office/drawing/2014/main" id="{663B5EF0-D1DC-A149-395E-BB5B55E27231}"/>
              </a:ext>
            </a:extLst>
          </p:cNvPr>
          <p:cNvSpPr/>
          <p:nvPr/>
        </p:nvSpPr>
        <p:spPr>
          <a:xfrm>
            <a:off x="131380" y="88512"/>
            <a:ext cx="2396358"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lumMod val="50000"/>
                  </a:schemeClr>
                </a:solidFill>
                <a:latin typeface="Footlight MT Light" panose="0204060206030A020304" pitchFamily="18" charset="0"/>
              </a:rPr>
              <a:t>An hours’ worth of sun power  is enough to meet the energy needs of the entire planet for a year</a:t>
            </a:r>
            <a:endParaRPr lang="en-US" b="1" i="0" dirty="0">
              <a:solidFill>
                <a:schemeClr val="bg1">
                  <a:lumMod val="50000"/>
                </a:schemeClr>
              </a:solidFill>
              <a:effectLst/>
              <a:latin typeface="Footlight MT Light" panose="0204060206030A020304" pitchFamily="18" charset="0"/>
            </a:endParaRPr>
          </a:p>
        </p:txBody>
      </p:sp>
      <p:sp>
        <p:nvSpPr>
          <p:cNvPr id="22" name="Rectangle: Rounded Corners 21">
            <a:extLst>
              <a:ext uri="{FF2B5EF4-FFF2-40B4-BE49-F238E27FC236}">
                <a16:creationId xmlns:a16="http://schemas.microsoft.com/office/drawing/2014/main" id="{20A0F5E8-3572-7B13-EF59-20425D5A84C6}"/>
              </a:ext>
            </a:extLst>
          </p:cNvPr>
          <p:cNvSpPr/>
          <p:nvPr/>
        </p:nvSpPr>
        <p:spPr>
          <a:xfrm>
            <a:off x="305929" y="3605758"/>
            <a:ext cx="2396358"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a:solidFill>
                  <a:schemeClr val="bg1">
                    <a:lumMod val="50000"/>
                  </a:schemeClr>
                </a:solidFill>
                <a:latin typeface="Footlight MT Light" panose="0204060206030A020304" pitchFamily="18" charset="0"/>
              </a:rPr>
              <a:t>One wind turbine can power up to 1,500 homes for a year</a:t>
            </a:r>
            <a:endParaRPr lang="en-US" sz="1600" i="0" dirty="0">
              <a:solidFill>
                <a:schemeClr val="bg1">
                  <a:lumMod val="50000"/>
                </a:schemeClr>
              </a:solidFill>
              <a:effectLst/>
              <a:latin typeface="+mj-lt"/>
            </a:endParaRPr>
          </a:p>
        </p:txBody>
      </p:sp>
      <p:sp>
        <p:nvSpPr>
          <p:cNvPr id="23" name="Rectangle: Rounded Corners 22">
            <a:extLst>
              <a:ext uri="{FF2B5EF4-FFF2-40B4-BE49-F238E27FC236}">
                <a16:creationId xmlns:a16="http://schemas.microsoft.com/office/drawing/2014/main" id="{D9D92734-F713-3CA5-08F0-41161CB26B0C}"/>
              </a:ext>
            </a:extLst>
          </p:cNvPr>
          <p:cNvSpPr/>
          <p:nvPr/>
        </p:nvSpPr>
        <p:spPr>
          <a:xfrm>
            <a:off x="6561084" y="3541111"/>
            <a:ext cx="2396358" cy="1459190"/>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solidFill>
                  <a:schemeClr val="bg1">
                    <a:lumMod val="50000"/>
                  </a:schemeClr>
                </a:solidFill>
                <a:latin typeface="Footlight MT Light" panose="0204060206030A020304" pitchFamily="18" charset="0"/>
              </a:rPr>
              <a:t>Wind energy is the largest source of renewable power in the UK</a:t>
            </a:r>
            <a:endParaRPr lang="en-US" sz="1400" b="1" dirty="0">
              <a:solidFill>
                <a:schemeClr val="bg1">
                  <a:lumMod val="50000"/>
                </a:schemeClr>
              </a:solidFill>
              <a:latin typeface="Footlight MT Light" panose="0204060206030A020304" pitchFamily="18" charset="0"/>
            </a:endParaRPr>
          </a:p>
        </p:txBody>
      </p:sp>
      <p:sp>
        <p:nvSpPr>
          <p:cNvPr id="24" name="Rectangle: Rounded Corners 23">
            <a:extLst>
              <a:ext uri="{FF2B5EF4-FFF2-40B4-BE49-F238E27FC236}">
                <a16:creationId xmlns:a16="http://schemas.microsoft.com/office/drawing/2014/main" id="{16041F12-1F6A-CCBD-73F9-2C24A851C715}"/>
              </a:ext>
            </a:extLst>
          </p:cNvPr>
          <p:cNvSpPr/>
          <p:nvPr/>
        </p:nvSpPr>
        <p:spPr>
          <a:xfrm>
            <a:off x="131380" y="1986481"/>
            <a:ext cx="2349062" cy="1259049"/>
          </a:xfrm>
          <a:prstGeom prst="roundRect">
            <a:avLst>
              <a:gd name="adj" fmla="val 5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76200">
            <a:solidFill>
              <a:schemeClr val="tx1">
                <a:lumMod val="75000"/>
              </a:schemeClr>
            </a:solid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lumMod val="50000"/>
                  </a:schemeClr>
                </a:solidFill>
                <a:latin typeface="Footlight MT Light" panose="0204060206030A020304" pitchFamily="18" charset="0"/>
              </a:rPr>
              <a:t>Renewable Energy Sources Generated 38% of the Global Electricity in 2021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analysis</a:t>
            </a:r>
            <a:endParaRPr dirty="0"/>
          </a:p>
        </p:txBody>
      </p:sp>
      <p:sp>
        <p:nvSpPr>
          <p:cNvPr id="115" name="Google Shape;115;p20"/>
          <p:cNvSpPr txBox="1">
            <a:spLocks noGrp="1"/>
          </p:cNvSpPr>
          <p:nvPr>
            <p:ph type="body" idx="4294967295"/>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dirty="0">
                <a:solidFill>
                  <a:schemeClr val="dk1"/>
                </a:solidFill>
              </a:rPr>
              <a:t>Findings</a:t>
            </a:r>
            <a:endParaRPr sz="2100" b="1" dirty="0">
              <a:solidFill>
                <a:schemeClr val="dk1"/>
              </a:solidFill>
            </a:endParaRPr>
          </a:p>
          <a:p>
            <a:pPr marL="0" lvl="0" indent="0" algn="l" rtl="0">
              <a:spcBef>
                <a:spcPts val="1600"/>
              </a:spcBef>
              <a:spcAft>
                <a:spcPts val="0"/>
              </a:spcAft>
              <a:buNone/>
            </a:pPr>
            <a:r>
              <a:rPr lang="en" sz="1600" dirty="0"/>
              <a:t>Lorem ipsum dolor sit amet, consectetur adipiscing elit, sed do eiusmod tempor </a:t>
            </a:r>
            <a:endParaRPr sz="1600" dirty="0"/>
          </a:p>
          <a:p>
            <a:pPr marL="0" lvl="0" indent="0" algn="l" rtl="0">
              <a:spcBef>
                <a:spcPts val="1600"/>
              </a:spcBef>
              <a:spcAft>
                <a:spcPts val="0"/>
              </a:spcAft>
              <a:buNone/>
            </a:pPr>
            <a:r>
              <a:rPr lang="en" sz="1600" b="1" dirty="0"/>
              <a:t>Client Implications:</a:t>
            </a:r>
            <a:endParaRPr sz="1600" b="1" dirty="0"/>
          </a:p>
          <a:p>
            <a:pPr marL="457200" lvl="0" indent="-330200" algn="l" rtl="0">
              <a:spcBef>
                <a:spcPts val="0"/>
              </a:spcBef>
              <a:spcAft>
                <a:spcPts val="0"/>
              </a:spcAft>
              <a:buSzPts val="1600"/>
              <a:buChar char="●"/>
            </a:pPr>
            <a:r>
              <a:rPr lang="en" sz="1600" dirty="0"/>
              <a:t>Incididunt ut labore et dolore</a:t>
            </a:r>
            <a:endParaRPr sz="1600" dirty="0"/>
          </a:p>
          <a:p>
            <a:pPr marL="457200" lvl="0" indent="-330200" algn="l" rtl="0">
              <a:spcBef>
                <a:spcPts val="0"/>
              </a:spcBef>
              <a:spcAft>
                <a:spcPts val="0"/>
              </a:spcAft>
              <a:buSzPts val="1600"/>
              <a:buChar char="●"/>
            </a:pPr>
            <a:r>
              <a:rPr lang="en" sz="1600" dirty="0"/>
              <a:t>Consectetur adipiscing elit, sed do eiusmod tempor incididunt ut labore</a:t>
            </a:r>
            <a:endParaRPr sz="1600" dirty="0"/>
          </a:p>
        </p:txBody>
      </p:sp>
      <p:sp>
        <p:nvSpPr>
          <p:cNvPr id="116" name="Google Shape;116;p20"/>
          <p:cNvSpPr txBox="1">
            <a:spLocks noGrp="1"/>
          </p:cNvSpPr>
          <p:nvPr>
            <p:ph type="body" idx="4294967295"/>
          </p:nvPr>
        </p:nvSpPr>
        <p:spPr>
          <a:xfrm>
            <a:off x="7996175" y="254200"/>
            <a:ext cx="689400" cy="219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b="1">
                <a:solidFill>
                  <a:schemeClr val="lt2"/>
                </a:solidFill>
              </a:rPr>
              <a:t>Item 1</a:t>
            </a:r>
            <a:endParaRPr sz="1400">
              <a:solidFill>
                <a:schemeClr val="lt2"/>
              </a:solidFill>
            </a:endParaRPr>
          </a:p>
        </p:txBody>
      </p:sp>
      <p:sp>
        <p:nvSpPr>
          <p:cNvPr id="117" name="Google Shape;117;p20"/>
          <p:cNvSpPr/>
          <p:nvPr/>
        </p:nvSpPr>
        <p:spPr>
          <a:xfrm>
            <a:off x="8685573" y="254209"/>
            <a:ext cx="219000" cy="21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txBox="1">
            <a:spLocks noGrp="1"/>
          </p:cNvSpPr>
          <p:nvPr>
            <p:ph type="body" idx="4294967295"/>
          </p:nvPr>
        </p:nvSpPr>
        <p:spPr>
          <a:xfrm>
            <a:off x="7996175" y="602125"/>
            <a:ext cx="689400" cy="219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b="1">
                <a:solidFill>
                  <a:schemeClr val="lt2"/>
                </a:solidFill>
              </a:rPr>
              <a:t>Item 2</a:t>
            </a:r>
            <a:endParaRPr sz="1400">
              <a:solidFill>
                <a:schemeClr val="lt2"/>
              </a:solidFill>
            </a:endParaRPr>
          </a:p>
        </p:txBody>
      </p:sp>
      <p:sp>
        <p:nvSpPr>
          <p:cNvPr id="119" name="Google Shape;119;p20"/>
          <p:cNvSpPr/>
          <p:nvPr/>
        </p:nvSpPr>
        <p:spPr>
          <a:xfrm>
            <a:off x="8685573" y="602134"/>
            <a:ext cx="219000" cy="219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txBox="1">
            <a:spLocks noGrp="1"/>
          </p:cNvSpPr>
          <p:nvPr>
            <p:ph type="body" idx="4294967295"/>
          </p:nvPr>
        </p:nvSpPr>
        <p:spPr>
          <a:xfrm>
            <a:off x="5688925" y="45447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20XX</a:t>
            </a:r>
            <a:endParaRPr sz="1400"/>
          </a:p>
        </p:txBody>
      </p:sp>
      <p:sp>
        <p:nvSpPr>
          <p:cNvPr id="121" name="Google Shape;121;p20"/>
          <p:cNvSpPr txBox="1">
            <a:spLocks noGrp="1"/>
          </p:cNvSpPr>
          <p:nvPr>
            <p:ph type="body" idx="4294967295"/>
          </p:nvPr>
        </p:nvSpPr>
        <p:spPr>
          <a:xfrm>
            <a:off x="5689050" y="274585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accent5"/>
                </a:solidFill>
              </a:rPr>
              <a:t>20</a:t>
            </a:r>
            <a:endParaRPr sz="1400">
              <a:solidFill>
                <a:schemeClr val="accent5"/>
              </a:solidFill>
            </a:endParaRPr>
          </a:p>
        </p:txBody>
      </p:sp>
      <p:sp>
        <p:nvSpPr>
          <p:cNvPr id="122" name="Google Shape;122;p20"/>
          <p:cNvSpPr/>
          <p:nvPr/>
        </p:nvSpPr>
        <p:spPr>
          <a:xfrm>
            <a:off x="5688763" y="3060256"/>
            <a:ext cx="689700" cy="37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body" idx="4294967295"/>
          </p:nvPr>
        </p:nvSpPr>
        <p:spPr>
          <a:xfrm>
            <a:off x="5689075" y="3083375"/>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5</a:t>
            </a:r>
            <a:endParaRPr sz="1400">
              <a:solidFill>
                <a:schemeClr val="lt1"/>
              </a:solidFill>
            </a:endParaRPr>
          </a:p>
        </p:txBody>
      </p:sp>
      <p:sp>
        <p:nvSpPr>
          <p:cNvPr id="124" name="Google Shape;124;p20"/>
          <p:cNvSpPr/>
          <p:nvPr/>
        </p:nvSpPr>
        <p:spPr>
          <a:xfrm>
            <a:off x="5688775" y="3432000"/>
            <a:ext cx="689700" cy="111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txBox="1">
            <a:spLocks noGrp="1"/>
          </p:cNvSpPr>
          <p:nvPr>
            <p:ph type="body" idx="4294967295"/>
          </p:nvPr>
        </p:nvSpPr>
        <p:spPr>
          <a:xfrm>
            <a:off x="5689050" y="381403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15</a:t>
            </a:r>
            <a:endParaRPr sz="1400">
              <a:solidFill>
                <a:schemeClr val="lt1"/>
              </a:solidFill>
            </a:endParaRPr>
          </a:p>
        </p:txBody>
      </p:sp>
      <p:sp>
        <p:nvSpPr>
          <p:cNvPr id="126" name="Google Shape;126;p20"/>
          <p:cNvSpPr txBox="1">
            <a:spLocks noGrp="1"/>
          </p:cNvSpPr>
          <p:nvPr>
            <p:ph type="body" idx="4294967295"/>
          </p:nvPr>
        </p:nvSpPr>
        <p:spPr>
          <a:xfrm>
            <a:off x="6534813" y="45447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20XX</a:t>
            </a:r>
            <a:endParaRPr sz="1400"/>
          </a:p>
        </p:txBody>
      </p:sp>
      <p:sp>
        <p:nvSpPr>
          <p:cNvPr id="127" name="Google Shape;127;p20"/>
          <p:cNvSpPr txBox="1">
            <a:spLocks noGrp="1"/>
          </p:cNvSpPr>
          <p:nvPr>
            <p:ph type="body" idx="4294967295"/>
          </p:nvPr>
        </p:nvSpPr>
        <p:spPr>
          <a:xfrm>
            <a:off x="6534825" y="20691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accent5"/>
                </a:solidFill>
              </a:rPr>
              <a:t>29</a:t>
            </a:r>
            <a:endParaRPr sz="1400">
              <a:solidFill>
                <a:schemeClr val="accent5"/>
              </a:solidFill>
            </a:endParaRPr>
          </a:p>
        </p:txBody>
      </p:sp>
      <p:sp>
        <p:nvSpPr>
          <p:cNvPr id="128" name="Google Shape;128;p20"/>
          <p:cNvSpPr/>
          <p:nvPr/>
        </p:nvSpPr>
        <p:spPr>
          <a:xfrm>
            <a:off x="6534875" y="2383507"/>
            <a:ext cx="689400" cy="30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body" idx="4294967295"/>
          </p:nvPr>
        </p:nvSpPr>
        <p:spPr>
          <a:xfrm>
            <a:off x="6534875" y="2380513"/>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4</a:t>
            </a:r>
            <a:endParaRPr sz="1400">
              <a:solidFill>
                <a:schemeClr val="lt1"/>
              </a:solidFill>
            </a:endParaRPr>
          </a:p>
        </p:txBody>
      </p:sp>
      <p:sp>
        <p:nvSpPr>
          <p:cNvPr id="130" name="Google Shape;130;p20"/>
          <p:cNvSpPr/>
          <p:nvPr/>
        </p:nvSpPr>
        <p:spPr>
          <a:xfrm>
            <a:off x="6534875" y="2689800"/>
            <a:ext cx="689400" cy="1855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txBox="1">
            <a:spLocks noGrp="1"/>
          </p:cNvSpPr>
          <p:nvPr>
            <p:ph type="body" idx="4294967295"/>
          </p:nvPr>
        </p:nvSpPr>
        <p:spPr>
          <a:xfrm>
            <a:off x="6534850" y="338335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25</a:t>
            </a:r>
            <a:endParaRPr sz="1400">
              <a:solidFill>
                <a:schemeClr val="lt1"/>
              </a:solidFill>
            </a:endParaRPr>
          </a:p>
        </p:txBody>
      </p:sp>
      <p:sp>
        <p:nvSpPr>
          <p:cNvPr id="132" name="Google Shape;132;p20"/>
          <p:cNvSpPr txBox="1">
            <a:spLocks noGrp="1"/>
          </p:cNvSpPr>
          <p:nvPr>
            <p:ph type="body" idx="4294967295"/>
          </p:nvPr>
        </p:nvSpPr>
        <p:spPr>
          <a:xfrm>
            <a:off x="7380800" y="45447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20XX</a:t>
            </a:r>
            <a:endParaRPr sz="1400"/>
          </a:p>
        </p:txBody>
      </p:sp>
      <p:sp>
        <p:nvSpPr>
          <p:cNvPr id="133" name="Google Shape;133;p20"/>
          <p:cNvSpPr txBox="1">
            <a:spLocks noGrp="1"/>
          </p:cNvSpPr>
          <p:nvPr>
            <p:ph type="body" idx="4294967295"/>
          </p:nvPr>
        </p:nvSpPr>
        <p:spPr>
          <a:xfrm>
            <a:off x="7380800" y="13269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accent5"/>
                </a:solidFill>
              </a:rPr>
              <a:t>39</a:t>
            </a:r>
            <a:endParaRPr sz="1400">
              <a:solidFill>
                <a:schemeClr val="accent5"/>
              </a:solidFill>
            </a:endParaRPr>
          </a:p>
        </p:txBody>
      </p:sp>
      <p:sp>
        <p:nvSpPr>
          <p:cNvPr id="134" name="Google Shape;134;p20"/>
          <p:cNvSpPr/>
          <p:nvPr/>
        </p:nvSpPr>
        <p:spPr>
          <a:xfrm>
            <a:off x="7380700" y="1641307"/>
            <a:ext cx="689400" cy="30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a:spLocks noGrp="1"/>
          </p:cNvSpPr>
          <p:nvPr>
            <p:ph type="body" idx="4294967295"/>
          </p:nvPr>
        </p:nvSpPr>
        <p:spPr>
          <a:xfrm>
            <a:off x="7374938" y="16412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4</a:t>
            </a:r>
            <a:endParaRPr sz="1400">
              <a:solidFill>
                <a:schemeClr val="lt1"/>
              </a:solidFill>
            </a:endParaRPr>
          </a:p>
        </p:txBody>
      </p:sp>
      <p:sp>
        <p:nvSpPr>
          <p:cNvPr id="136" name="Google Shape;136;p20"/>
          <p:cNvSpPr/>
          <p:nvPr/>
        </p:nvSpPr>
        <p:spPr>
          <a:xfrm>
            <a:off x="7380700" y="1947601"/>
            <a:ext cx="689400" cy="259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txBox="1">
            <a:spLocks noGrp="1"/>
          </p:cNvSpPr>
          <p:nvPr>
            <p:ph type="body" idx="4294967295"/>
          </p:nvPr>
        </p:nvSpPr>
        <p:spPr>
          <a:xfrm>
            <a:off x="7374913" y="29358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35</a:t>
            </a:r>
            <a:endParaRPr sz="1400">
              <a:solidFill>
                <a:schemeClr val="lt1"/>
              </a:solidFill>
            </a:endParaRPr>
          </a:p>
        </p:txBody>
      </p:sp>
      <p:sp>
        <p:nvSpPr>
          <p:cNvPr id="138" name="Google Shape;138;p20"/>
          <p:cNvSpPr txBox="1">
            <a:spLocks noGrp="1"/>
          </p:cNvSpPr>
          <p:nvPr>
            <p:ph type="body" idx="4294967295"/>
          </p:nvPr>
        </p:nvSpPr>
        <p:spPr>
          <a:xfrm>
            <a:off x="8226775" y="45447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20XX</a:t>
            </a:r>
            <a:endParaRPr sz="1400"/>
          </a:p>
        </p:txBody>
      </p:sp>
      <p:sp>
        <p:nvSpPr>
          <p:cNvPr id="139" name="Google Shape;139;p20"/>
          <p:cNvSpPr txBox="1">
            <a:spLocks noGrp="1"/>
          </p:cNvSpPr>
          <p:nvPr>
            <p:ph type="body" idx="4294967295"/>
          </p:nvPr>
        </p:nvSpPr>
        <p:spPr>
          <a:xfrm>
            <a:off x="8215175" y="22213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accent5"/>
                </a:solidFill>
              </a:rPr>
              <a:t>27</a:t>
            </a:r>
            <a:endParaRPr sz="1400">
              <a:solidFill>
                <a:schemeClr val="accent5"/>
              </a:solidFill>
            </a:endParaRPr>
          </a:p>
        </p:txBody>
      </p:sp>
      <p:sp>
        <p:nvSpPr>
          <p:cNvPr id="140" name="Google Shape;140;p20"/>
          <p:cNvSpPr/>
          <p:nvPr/>
        </p:nvSpPr>
        <p:spPr>
          <a:xfrm>
            <a:off x="8215013" y="2535706"/>
            <a:ext cx="689700" cy="37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txBox="1">
            <a:spLocks noGrp="1"/>
          </p:cNvSpPr>
          <p:nvPr>
            <p:ph type="body" idx="4294967295"/>
          </p:nvPr>
        </p:nvSpPr>
        <p:spPr>
          <a:xfrm>
            <a:off x="8226525" y="256403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5</a:t>
            </a:r>
            <a:endParaRPr sz="1400">
              <a:solidFill>
                <a:schemeClr val="lt1"/>
              </a:solidFill>
            </a:endParaRPr>
          </a:p>
        </p:txBody>
      </p:sp>
      <p:sp>
        <p:nvSpPr>
          <p:cNvPr id="142" name="Google Shape;142;p20"/>
          <p:cNvSpPr/>
          <p:nvPr/>
        </p:nvSpPr>
        <p:spPr>
          <a:xfrm>
            <a:off x="8215175" y="2906800"/>
            <a:ext cx="689400" cy="163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txBox="1">
            <a:spLocks noGrp="1"/>
          </p:cNvSpPr>
          <p:nvPr>
            <p:ph type="body" idx="4294967295"/>
          </p:nvPr>
        </p:nvSpPr>
        <p:spPr>
          <a:xfrm>
            <a:off x="8226525" y="3383000"/>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22</a:t>
            </a:r>
            <a:endParaRPr sz="1400">
              <a:solidFill>
                <a:schemeClr val="lt1"/>
              </a:solidFill>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603</Words>
  <Application>Microsoft Office PowerPoint</Application>
  <PresentationFormat>On-screen Show (16:9)</PresentationFormat>
  <Paragraphs>107</Paragraphs>
  <Slides>12</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Average</vt:lpstr>
      <vt:lpstr>Wingdings</vt:lpstr>
      <vt:lpstr>Arial</vt:lpstr>
      <vt:lpstr>Inter</vt:lpstr>
      <vt:lpstr>Oswald</vt:lpstr>
      <vt:lpstr>Footlight MT Light</vt:lpstr>
      <vt:lpstr>Slate</vt:lpstr>
      <vt:lpstr>1_Slate</vt:lpstr>
      <vt:lpstr>Spain Energy Deficit</vt:lpstr>
      <vt:lpstr>Introduction</vt:lpstr>
      <vt:lpstr>The A-Team</vt:lpstr>
      <vt:lpstr>Understanding the problem</vt:lpstr>
      <vt:lpstr>Problem Statement</vt:lpstr>
      <vt:lpstr>Exploratory Data Analysis</vt:lpstr>
      <vt:lpstr>Brief Review</vt:lpstr>
      <vt:lpstr>Fun facts</vt:lpstr>
      <vt:lpstr>Data analysis</vt:lpstr>
      <vt:lpstr>Proposed Models for Shortfall Predictions</vt:lpstr>
      <vt:lpstr>Timeline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Spain Energy Deficit</dc:title>
  <dc:creator>Joe</dc:creator>
  <cp:lastModifiedBy>Joe</cp:lastModifiedBy>
  <cp:revision>4</cp:revision>
  <dcterms:modified xsi:type="dcterms:W3CDTF">2022-05-24T17:30:25Z</dcterms:modified>
</cp:coreProperties>
</file>